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6" r:id="rId11"/>
    <p:sldId id="267" r:id="rId12"/>
    <p:sldId id="275" r:id="rId13"/>
    <p:sldId id="268" r:id="rId14"/>
    <p:sldId id="271" r:id="rId15"/>
    <p:sldId id="264" r:id="rId16"/>
    <p:sldId id="277" r:id="rId17"/>
    <p:sldId id="278" r:id="rId18"/>
    <p:sldId id="279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mail - [2010]" initials="i-[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BA207-8FA0-49CB-BF0A-C718D1078B91}" type="datetimeFigureOut">
              <a:rPr lang="en-US" smtClean="0"/>
              <a:t>5/5/2014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642C5-DFEF-4D8B-9812-29807C4CDC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90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2C5-DFEF-4D8B-9812-29807C4CDC7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68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2C5-DFEF-4D8B-9812-29807C4CDC7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857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2C5-DFEF-4D8B-9812-29807C4CDC7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55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2C5-DFEF-4D8B-9812-29807C4CDC7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742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2C5-DFEF-4D8B-9812-29807C4CDC7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91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2C5-DFEF-4D8B-9812-29807C4CDC7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6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5975" y="1981200"/>
            <a:ext cx="5791200" cy="221599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chemeClr val="tx2">
                    <a:lumMod val="50000"/>
                  </a:schemeClr>
                </a:solidFill>
              </a:rPr>
              <a:t>স্বা</a:t>
            </a:r>
            <a:r>
              <a:rPr lang="bn-BD" sz="13800" dirty="0" smtClean="0">
                <a:solidFill>
                  <a:srgbClr val="7030A0"/>
                </a:solidFill>
              </a:rPr>
              <a:t>গ</a:t>
            </a:r>
            <a:r>
              <a:rPr lang="bn-BD" sz="13800" dirty="0" smtClean="0">
                <a:solidFill>
                  <a:srgbClr val="FFC000"/>
                </a:solidFill>
              </a:rPr>
              <a:t>ত</a:t>
            </a:r>
            <a:r>
              <a:rPr lang="bn-BD" sz="13800" dirty="0" smtClean="0">
                <a:solidFill>
                  <a:srgbClr val="7030A0"/>
                </a:solidFill>
              </a:rPr>
              <a:t>ম</a:t>
            </a:r>
            <a:r>
              <a:rPr lang="bn-BD" sz="13800" dirty="0" smtClean="0"/>
              <a:t> </a:t>
            </a:r>
            <a:endParaRPr lang="en-US" sz="1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1295400"/>
            <a:ext cx="58674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2952750"/>
            <a:ext cx="3867150" cy="9525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279775" cy="309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30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7780"/>
            <a:ext cx="2133600" cy="26941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183" y="76200"/>
            <a:ext cx="2667000" cy="38364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429000"/>
            <a:ext cx="1981200" cy="3089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7780"/>
            <a:ext cx="2819400" cy="290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4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/>
              <a:t> </a:t>
            </a:r>
            <a:r>
              <a:rPr lang="bn-BD" sz="4000" dirty="0" smtClean="0"/>
              <a:t>৪ জন শিক্ষার্থী নিয়ে দল গঠন করতে হবে।</a:t>
            </a:r>
            <a:endParaRPr lang="bn-BD" dirty="0" smtClean="0"/>
          </a:p>
          <a:p>
            <a:pPr marL="109728" indent="0">
              <a:buNone/>
            </a:pPr>
            <a:r>
              <a:rPr lang="bn-BD" dirty="0" smtClean="0"/>
              <a:t> </a:t>
            </a:r>
            <a:endParaRPr lang="en-US" dirty="0" smtClean="0"/>
          </a:p>
          <a:p>
            <a:endParaRPr lang="en-US" sz="4000" dirty="0" smtClean="0"/>
          </a:p>
          <a:p>
            <a:pPr marL="109728" indent="0">
              <a:buNone/>
            </a:pP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প্রত্যেক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দলকে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আর্ট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কাগজ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দিয়ে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কোণকের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বক্রতল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ও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ভূমিতল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তৈরী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করতে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হবে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। 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34290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 কাজ</a:t>
            </a:r>
            <a:endParaRPr lang="en-US" sz="7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914400" y="1371600"/>
            <a:ext cx="6629400" cy="9144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-Right Arrow 4"/>
          <p:cNvSpPr/>
          <p:nvPr/>
        </p:nvSpPr>
        <p:spPr>
          <a:xfrm>
            <a:off x="152400" y="2286000"/>
            <a:ext cx="8763000" cy="32004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1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14400"/>
            <a:ext cx="19050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914400"/>
            <a:ext cx="2600710" cy="2114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14400"/>
            <a:ext cx="3352800" cy="21541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546" y="3352800"/>
            <a:ext cx="2219853" cy="296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4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33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ভিডিওঃ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www.youtube.com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Youtube</a:t>
            </a:r>
            <a:r>
              <a:rPr lang="en-US" dirty="0" smtClean="0"/>
              <a:t>: right circular cone </a:t>
            </a:r>
            <a:r>
              <a:rPr lang="en-US" dirty="0" err="1" smtClean="0"/>
              <a:t>লিখতে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7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bn-BD" sz="2800" dirty="0" smtClean="0"/>
              <a:t>কোনো সমকোণী ত্রিভূজের সমকোণসংলগ্ন একটি বাহুকে অক্ষ(</a:t>
            </a:r>
            <a:r>
              <a:rPr lang="en-US" sz="2800" dirty="0" smtClean="0"/>
              <a:t>axis)</a:t>
            </a:r>
            <a:r>
              <a:rPr lang="bn-BD" sz="2800" dirty="0" smtClean="0"/>
              <a:t>ধরে এর চতুর্দিকে ত্রিভূজটিকে একবার ঘুরিয়ে আনলে যে ঘনবস্তু উৎপন্ন হয়, একে সমবৃত্তভূমিক কোনক বলা হয়।</a:t>
            </a:r>
            <a:endParaRPr lang="en-US" sz="2800" dirty="0" smtClean="0"/>
          </a:p>
          <a:p>
            <a:pPr marL="109728" indent="0">
              <a:buNone/>
            </a:pPr>
            <a:endParaRPr lang="bn-BD" sz="2800" b="0" dirty="0" smtClean="0">
              <a:ea typeface="Cambria Math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304800"/>
            <a:ext cx="20574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6000" dirty="0">
                <a:solidFill>
                  <a:srgbClr val="002060"/>
                </a:solidFill>
              </a:rPr>
              <a:t>সংজ্ঞা</a:t>
            </a:r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667000"/>
            <a:ext cx="1123950" cy="1419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57250" y="3276600"/>
                <a:ext cx="4724400" cy="3227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/>
                  <a:t>কোনকের উচ্চতা = </a:t>
                </a:r>
                <a:r>
                  <a:rPr lang="en-US" sz="3200" dirty="0" smtClean="0"/>
                  <a:t>h</a:t>
                </a:r>
              </a:p>
              <a:p>
                <a:r>
                  <a:rPr lang="bn-BD" sz="3200" dirty="0" smtClean="0"/>
                  <a:t>ভূমির ব্যাসার্ধ </a:t>
                </a:r>
                <a:r>
                  <a:rPr lang="en-US" sz="3200" dirty="0" smtClean="0"/>
                  <a:t>= r</a:t>
                </a:r>
              </a:p>
              <a:p>
                <a:r>
                  <a:rPr lang="bn-BD" sz="3200" dirty="0" smtClean="0"/>
                  <a:t>এবং হেলানো উচ্চতা = </a:t>
                </a:r>
                <a:r>
                  <a:rPr lang="en-US" sz="3200" dirty="0" smtClean="0"/>
                  <a:t>l </a:t>
                </a:r>
                <a:r>
                  <a:rPr lang="bn-BD" sz="3200" dirty="0" smtClean="0"/>
                  <a:t>হলে</a:t>
                </a:r>
                <a:endParaRPr lang="en-US" sz="32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𝑙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3200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bn-BD" sz="3200" dirty="0" smtClean="0"/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𝜄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3276600"/>
                <a:ext cx="4724400" cy="3227422"/>
              </a:xfrm>
              <a:prstGeom prst="rect">
                <a:avLst/>
              </a:prstGeom>
              <a:blipFill rotWithShape="1">
                <a:blip r:embed="rId4"/>
                <a:stretch>
                  <a:fillRect l="-3355" t="-2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330601"/>
            <a:ext cx="22574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4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824" y="2133600"/>
            <a:ext cx="72675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/>
              <a:t>সমবৃত্তভূমিক কোনকের </a:t>
            </a:r>
            <a:r>
              <a:rPr lang="bn-BD" sz="3600" dirty="0" smtClean="0"/>
              <a:t>বক্রতলের</a:t>
            </a:r>
            <a:r>
              <a:rPr lang="en-US" sz="3600" dirty="0" smtClean="0"/>
              <a:t> </a:t>
            </a:r>
            <a:r>
              <a:rPr lang="bn-BD" sz="3600" dirty="0" smtClean="0"/>
              <a:t>ক্ষেত্রফলের </a:t>
            </a:r>
            <a:r>
              <a:rPr lang="bn-BD" sz="3600" dirty="0"/>
              <a:t>সূত্র = ১/২ </a:t>
            </a:r>
            <a:r>
              <a:rPr lang="en-US" sz="3600" dirty="0" smtClean="0"/>
              <a:t>(</a:t>
            </a:r>
            <a:r>
              <a:rPr lang="bn-BD" sz="3600" dirty="0" smtClean="0"/>
              <a:t>ভূমির </a:t>
            </a:r>
            <a:r>
              <a:rPr lang="bn-BD" sz="3600" dirty="0"/>
              <a:t>পরিধি×হেলানো উচ্চতা </a:t>
            </a:r>
            <a:r>
              <a:rPr lang="en-US" sz="3600" dirty="0" smtClean="0"/>
              <a:t>)     </a:t>
            </a:r>
            <a:r>
              <a:rPr lang="bn-BD" sz="3600" dirty="0" smtClean="0"/>
              <a:t>=</a:t>
            </a:r>
            <a:r>
              <a:rPr lang="bn-BD" sz="3600" dirty="0"/>
              <a:t>১/২×২</a:t>
            </a:r>
            <a:r>
              <a:rPr lang="en-US" sz="3600" dirty="0"/>
              <a:t>𝜋𝑟×𝑙=𝜋𝑟𝑙 </a:t>
            </a:r>
            <a:r>
              <a:rPr lang="bn-BD" sz="3600" dirty="0"/>
              <a:t>বর্গ একক।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3505200"/>
            <a:ext cx="1447800" cy="1434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990600"/>
            <a:ext cx="1333500" cy="1485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90600" y="552450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/>
                  <a:t>এখানে ,</a:t>
                </a:r>
              </a:p>
              <a:p>
                <a:r>
                  <a:rPr lang="bn-BD" sz="4000" dirty="0" smtClean="0"/>
                  <a:t>ভূমির পরিধি = </a:t>
                </a:r>
                <a:r>
                  <a:rPr lang="en-US" sz="4000" dirty="0" smtClean="0"/>
                  <a:t>2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bn-BD" sz="4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bn-BD" sz="4000" b="0" i="1" smtClean="0">
                        <a:latin typeface="Cambria Math"/>
                        <a:ea typeface="Cambria Math"/>
                      </a:rPr>
                      <m:t>বর্গ</m:t>
                    </m:r>
                    <m:r>
                      <a:rPr lang="bn-BD" sz="4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bn-BD" sz="4000" b="0" i="1" smtClean="0">
                        <a:latin typeface="Cambria Math"/>
                        <a:ea typeface="Cambria Math"/>
                      </a:rPr>
                      <m:t>একক।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52450"/>
                <a:ext cx="6096000" cy="1323439"/>
              </a:xfrm>
              <a:prstGeom prst="rect">
                <a:avLst/>
              </a:prstGeom>
              <a:blipFill rotWithShape="1">
                <a:blip r:embed="rId4"/>
                <a:stretch>
                  <a:fillRect l="-3600" t="-7834" b="-19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48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2514600"/>
                <a:ext cx="8229600" cy="2438400"/>
              </a:xfrm>
            </p:spPr>
            <p:txBody>
              <a:bodyPr>
                <a:normAutofit fontScale="90000"/>
              </a:bodyPr>
              <a:lstStyle/>
              <a:p>
                <a:pPr marL="571500" lvl="0" indent="-571500">
                  <a:buFont typeface="Wingdings" pitchFamily="2" charset="2"/>
                  <a:buChar char="Ø"/>
                </a:pPr>
                <a:r>
                  <a:rPr lang="en-US" dirty="0" smtClean="0">
                    <a:solidFill>
                      <a:prstClr val="black"/>
                    </a:solidFill>
                  </a:rPr>
                  <a:t/>
                </a:r>
                <a:br>
                  <a:rPr lang="en-US" dirty="0" smtClean="0">
                    <a:solidFill>
                      <a:prstClr val="black"/>
                    </a:solidFill>
                  </a:rPr>
                </a:br>
                <a:r>
                  <a:rPr lang="bn-BD" dirty="0" smtClean="0">
                    <a:solidFill>
                      <a:prstClr val="black"/>
                    </a:solidFill>
                  </a:rPr>
                  <a:t>সমবৃত্তভূমিক </a:t>
                </a:r>
                <a:r>
                  <a:rPr lang="bn-BD" dirty="0">
                    <a:solidFill>
                      <a:prstClr val="black"/>
                    </a:solidFill>
                  </a:rPr>
                  <a:t>কোনকের সমগ্রতলের ক্ষেত্রফলের সূত্র =বক্রতলের ক্ষেত্রফল + ভূমিতলের ক্ষেত্রফল=</a:t>
                </a:r>
                <a14:m>
                  <m:oMath xmlns:m="http://schemas.openxmlformats.org/officeDocument/2006/math">
                    <m:r>
                      <a:rPr lang="bn-BD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𝑟𝑙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π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𝑟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𝑙</m:t>
                        </m:r>
                      </m:e>
                    </m:d>
                  </m:oMath>
                </a14:m>
                <a:r>
                  <a:rPr lang="bn-BD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bn-BD" b="1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বর্গ</m:t>
                    </m:r>
                    <m:r>
                      <a:rPr lang="bn-BD" b="1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bn-BD" b="1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একক</m:t>
                    </m:r>
                    <m:r>
                      <a:rPr lang="bn-BD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।</m:t>
                    </m:r>
                  </m:oMath>
                </a14:m>
                <a:r>
                  <a:rPr lang="bn-BD" dirty="0"/>
                  <a:t/>
                </a:r>
                <a:br>
                  <a:rPr lang="bn-BD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2514600"/>
                <a:ext cx="8229600" cy="2438400"/>
              </a:xfrm>
              <a:blipFill rotWithShape="1">
                <a:blip r:embed="rId2"/>
                <a:stretch>
                  <a:fillRect l="-2444" t="-25750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57200"/>
            <a:ext cx="1333500" cy="1485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43000" y="838200"/>
                <a:ext cx="5638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itchFamily="2" charset="2"/>
                  <a:buChar char="v"/>
                </a:pPr>
                <a:r>
                  <a:rPr lang="bn-BD" sz="3600" dirty="0" smtClean="0"/>
                  <a:t>এখানে,</a:t>
                </a:r>
              </a:p>
              <a:p>
                <a:r>
                  <a:rPr lang="bn-BD" sz="3600" dirty="0" smtClean="0"/>
                  <a:t>বক্রতলের ক্ষেত্রফল = </a:t>
                </a:r>
                <a14:m>
                  <m:oMath xmlns:m="http://schemas.openxmlformats.org/officeDocument/2006/math">
                    <m:r>
                      <a:rPr lang="bn-BD" sz="3600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𝑟𝑙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bn-BD" sz="3600" b="0" i="1" smtClean="0">
                        <a:latin typeface="Cambria Math"/>
                        <a:ea typeface="Cambria Math"/>
                      </a:rPr>
                      <m:t>বর্গ</m:t>
                    </m:r>
                    <m:r>
                      <a:rPr lang="bn-BD" sz="36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bn-BD" sz="3600" b="0" i="1" smtClean="0">
                        <a:latin typeface="Cambria Math"/>
                        <a:ea typeface="Cambria Math"/>
                      </a:rPr>
                      <m:t>একক।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838200"/>
                <a:ext cx="563880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3351" t="-7653" b="-19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86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bn-BD" sz="3600" dirty="0">
                    <a:solidFill>
                      <a:prstClr val="black"/>
                    </a:solidFill>
                    <a:ea typeface="+mj-ea"/>
                  </a:rPr>
                  <a:t>সমবৃত্তভূমিক কোনকের বক্রতলের  আয়তনের সূত্র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</a:rPr>
                        </m:ctrlPr>
                      </m:fPr>
                      <m:num>
                        <m:r>
                          <a:rPr lang="bn-BD" sz="36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</a:rPr>
                          <m:t>১</m:t>
                        </m:r>
                      </m:num>
                      <m:den>
                        <m:r>
                          <a:rPr lang="bn-BD" sz="36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</a:rPr>
                          <m:t>৩</m:t>
                        </m:r>
                      </m:den>
                    </m:f>
                    <m:r>
                      <a:rPr lang="bn-BD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bn-BD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ভূমির</m:t>
                    </m:r>
                    <m:r>
                      <a:rPr lang="bn-BD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bn-BD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ক্ষেত্রফল</m:t>
                    </m:r>
                    <m:r>
                      <a:rPr lang="bn-BD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bn-BD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উচ</m:t>
                    </m:r>
                  </m:oMath>
                </a14:m>
                <a:r>
                  <a:rPr lang="bn-BD" sz="3600" dirty="0">
                    <a:solidFill>
                      <a:prstClr val="black"/>
                    </a:solidFill>
                    <a:ea typeface="+mj-ea"/>
                  </a:rPr>
                  <a:t>চতা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dirty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</a:rPr>
                        </m:ctrlPr>
                      </m:fPr>
                      <m:num>
                        <m:r>
                          <a:rPr lang="bn-BD" sz="3600" i="1" dirty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</a:rPr>
                          <m:t>১</m:t>
                        </m:r>
                      </m:num>
                      <m:den>
                        <m:r>
                          <a:rPr lang="bn-BD" sz="3600" i="1" dirty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</a:rPr>
                          <m:t>৩</m:t>
                        </m:r>
                      </m:den>
                    </m:f>
                    <m:r>
                      <a:rPr lang="bn-BD" sz="36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bn-BD" sz="36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bn-BD" sz="36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prstClr val="black"/>
                    </a:solidFill>
                    <a:ea typeface="+mj-ea"/>
                  </a:rPr>
                  <a:t>h</a:t>
                </a:r>
                <a:r>
                  <a:rPr lang="bn-BD" sz="3600" dirty="0">
                    <a:solidFill>
                      <a:prstClr val="black"/>
                    </a:solidFill>
                    <a:ea typeface="+mj-ea"/>
                  </a:rPr>
                  <a:t> ঘন একক।</a:t>
                </a:r>
                <a:endParaRPr lang="en-US" sz="36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828800" marR="0" lvl="6" indent="-228600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/>
            </a:r>
            <a:b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/>
            </a:r>
            <a:b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581400"/>
            <a:ext cx="5839640" cy="21720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86200"/>
            <a:ext cx="16954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5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2514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</a:rPr>
              <a:t>মূল্যায়ন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419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9675" y="2668518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সূত্রগুলো খাতায় লিখ।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3587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153400" cy="452596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BD" sz="4800" b="1" dirty="0">
                <a:solidFill>
                  <a:srgbClr val="7030A0"/>
                </a:solidFill>
                <a:latin typeface="NikoshBAN"/>
                <a:ea typeface="+mj-ea"/>
                <a:cs typeface="NikoshBAN"/>
              </a:rPr>
              <a:t>বিমল</a:t>
            </a:r>
            <a:r>
              <a:rPr lang="bn-BD" sz="4800" dirty="0">
                <a:solidFill>
                  <a:srgbClr val="00B050"/>
                </a:solidFill>
                <a:latin typeface="NikoshBAN"/>
                <a:ea typeface="+mj-ea"/>
                <a:cs typeface="NikoshBAN"/>
              </a:rPr>
              <a:t> </a:t>
            </a:r>
            <a:r>
              <a:rPr lang="bn-BD" sz="4800" dirty="0">
                <a:solidFill>
                  <a:srgbClr val="FF0000"/>
                </a:solidFill>
                <a:latin typeface="NikoshBAN"/>
                <a:ea typeface="+mj-ea"/>
                <a:cs typeface="NikoshBAN"/>
              </a:rPr>
              <a:t>চন্দ্র</a:t>
            </a:r>
            <a:r>
              <a:rPr lang="bn-BD" sz="4800" dirty="0">
                <a:solidFill>
                  <a:srgbClr val="8064A2">
                    <a:lumMod val="75000"/>
                  </a:srgbClr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FFFF00"/>
                </a:solidFill>
                <a:latin typeface="NikoshBAN"/>
                <a:ea typeface="+mj-ea"/>
                <a:cs typeface="NikoshBAN"/>
              </a:rPr>
              <a:t>হালদার</a:t>
            </a:r>
            <a:r>
              <a:rPr lang="bn-BD" sz="4400" dirty="0">
                <a:solidFill>
                  <a:srgbClr val="00B050"/>
                </a:solidFill>
                <a:latin typeface="NikoshBAN"/>
                <a:ea typeface="+mj-ea"/>
                <a:cs typeface="NikoshBAN"/>
              </a:rPr>
              <a:t/>
            </a:r>
            <a:br>
              <a:rPr lang="bn-BD" sz="4400" dirty="0">
                <a:solidFill>
                  <a:srgbClr val="00B050"/>
                </a:solidFill>
                <a:latin typeface="NikoshBAN"/>
                <a:ea typeface="+mj-ea"/>
                <a:cs typeface="NikoshBAN"/>
              </a:rPr>
            </a:br>
            <a:r>
              <a:rPr lang="bn-BD" sz="4000" dirty="0">
                <a:solidFill>
                  <a:srgbClr val="C00000"/>
                </a:solidFill>
                <a:latin typeface="NikoshBAN"/>
                <a:ea typeface="+mj-ea"/>
                <a:cs typeface="NikoshBAN"/>
              </a:rPr>
              <a:t>প্রধান</a:t>
            </a:r>
            <a:r>
              <a:rPr lang="bn-BD" sz="4000" dirty="0">
                <a:solidFill>
                  <a:srgbClr val="00B050"/>
                </a:solidFill>
                <a:latin typeface="NikoshBAN"/>
                <a:ea typeface="+mj-ea"/>
                <a:cs typeface="NikoshBAN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/>
                <a:ea typeface="+mj-ea"/>
                <a:cs typeface="NikoshBAN"/>
              </a:rPr>
              <a:t>শিক্ষক</a:t>
            </a:r>
            <a:r>
              <a:rPr lang="bn-BD" sz="2800" dirty="0" smtClean="0">
                <a:solidFill>
                  <a:srgbClr val="FF0000"/>
                </a:solidFill>
                <a:latin typeface="NikoshBAN"/>
                <a:ea typeface="+mj-ea"/>
                <a:cs typeface="NikoshBAN"/>
              </a:rPr>
              <a:t>(বি,এসসি- </a:t>
            </a:r>
            <a:r>
              <a:rPr lang="bn-BD" sz="2800" dirty="0">
                <a:solidFill>
                  <a:srgbClr val="FF0000"/>
                </a:solidFill>
                <a:latin typeface="NikoshBAN"/>
                <a:ea typeface="+mj-ea"/>
                <a:cs typeface="NikoshBAN"/>
              </a:rPr>
              <a:t>বি,এড</a:t>
            </a:r>
            <a:r>
              <a:rPr lang="bn-BD" sz="2800" dirty="0" smtClean="0">
                <a:solidFill>
                  <a:srgbClr val="FF0000"/>
                </a:solidFill>
                <a:latin typeface="NikoshBAN"/>
                <a:ea typeface="+mj-ea"/>
                <a:cs typeface="NikoshBAN"/>
              </a:rPr>
              <a:t>)</a:t>
            </a:r>
            <a:r>
              <a:rPr lang="bn-BD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কান্দি</a:t>
            </a:r>
            <a:r>
              <a:rPr lang="bn-BD" sz="4400" dirty="0" smtClean="0">
                <a:solidFill>
                  <a:srgbClr val="8064A2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bn-BD" sz="4400" dirty="0">
                <a:solidFill>
                  <a:srgbClr val="8064A2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bn-BD" sz="4400" dirty="0">
                <a:solidFill>
                  <a:srgbClr val="8064A2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কোটালীপাড়া,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গোপালগঞ্জ</a:t>
            </a:r>
            <a:r>
              <a:rPr lang="bn-BD" sz="3500" dirty="0">
                <a:solidFill>
                  <a:srgbClr val="8064A2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dirty="0">
              <a:solidFill>
                <a:srgbClr val="8064A2">
                  <a:lumMod val="75000"/>
                </a:srgbClr>
              </a:solidFill>
              <a:latin typeface="NikoshBAN"/>
              <a:cs typeface="NikoshBAN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4800"/>
            <a:ext cx="2819400" cy="9906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defTabSz="457200">
              <a:spcBef>
                <a:spcPts val="0"/>
              </a:spcBef>
            </a:pPr>
            <a:r>
              <a:rPr lang="bn-BD" sz="7200" b="1" u="sng" dirty="0" smtClean="0">
                <a:solidFill>
                  <a:srgbClr val="00B050"/>
                </a:solidFill>
                <a:latin typeface="NikoshBAN"/>
                <a:ea typeface="+mn-ea"/>
                <a:cs typeface="NikoshBAN"/>
              </a:rPr>
              <a:t/>
            </a:r>
            <a:br>
              <a:rPr lang="bn-BD" sz="7200" b="1" u="sng" dirty="0" smtClean="0">
                <a:solidFill>
                  <a:srgbClr val="00B050"/>
                </a:solidFill>
                <a:latin typeface="NikoshBAN"/>
                <a:ea typeface="+mn-ea"/>
                <a:cs typeface="NikoshBAN"/>
              </a:rPr>
            </a:br>
            <a:r>
              <a:rPr lang="bn-BD" sz="7200" b="1" u="sng" dirty="0" smtClean="0">
                <a:solidFill>
                  <a:srgbClr val="7030A0"/>
                </a:solidFill>
                <a:latin typeface="NikoshBAN"/>
                <a:ea typeface="+mn-ea"/>
                <a:cs typeface="NikoshBAN"/>
              </a:rPr>
              <a:t>প</a:t>
            </a:r>
            <a:r>
              <a:rPr lang="bn-BD" sz="7200" b="1" u="sng" dirty="0" smtClean="0">
                <a:solidFill>
                  <a:schemeClr val="accent2">
                    <a:lumMod val="75000"/>
                  </a:schemeClr>
                </a:solidFill>
                <a:latin typeface="NikoshBAN"/>
                <a:ea typeface="+mn-ea"/>
                <a:cs typeface="NikoshBAN"/>
              </a:rPr>
              <a:t>রি</a:t>
            </a:r>
            <a:r>
              <a:rPr lang="bn-BD" sz="7200" b="1" u="sng" dirty="0" smtClean="0">
                <a:solidFill>
                  <a:srgbClr val="0070C0"/>
                </a:solidFill>
                <a:latin typeface="NikoshBAN"/>
                <a:ea typeface="+mn-ea"/>
                <a:cs typeface="NikoshBAN"/>
              </a:rPr>
              <a:t>চি</a:t>
            </a:r>
            <a:r>
              <a:rPr lang="bn-BD" sz="7200" b="1" u="sng" dirty="0" smtClean="0">
                <a:solidFill>
                  <a:srgbClr val="00B050"/>
                </a:solidFill>
                <a:latin typeface="NikoshBAN"/>
                <a:ea typeface="+mn-ea"/>
                <a:cs typeface="NikoshBAN"/>
              </a:rPr>
              <a:t>তি</a:t>
            </a:r>
            <a:r>
              <a:rPr lang="en-US" sz="7200" b="1" u="sng" dirty="0">
                <a:solidFill>
                  <a:srgbClr val="00B050"/>
                </a:solidFill>
                <a:latin typeface="NikoshBAN"/>
                <a:ea typeface="+mn-ea"/>
                <a:cs typeface="NikoshBAN"/>
              </a:rPr>
              <a:t/>
            </a:r>
            <a:br>
              <a:rPr lang="en-US" sz="7200" b="1" u="sng" dirty="0">
                <a:solidFill>
                  <a:srgbClr val="00B050"/>
                </a:solidFill>
                <a:latin typeface="NikoshBAN"/>
                <a:ea typeface="+mn-ea"/>
                <a:cs typeface="NikoshBAN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905000"/>
            <a:ext cx="1620000" cy="198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5637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bn-BD" sz="4400" dirty="0" smtClean="0"/>
              <a:t>চিত্রে প্রদর্শিত সমবৃতভূমিক কোনকের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মান</a:t>
            </a:r>
            <a:r>
              <a:rPr lang="en-US" sz="4400" dirty="0" smtClean="0"/>
              <a:t> </a:t>
            </a:r>
            <a:r>
              <a:rPr lang="en-US" sz="4400" dirty="0" err="1" smtClean="0"/>
              <a:t>ব্যবহার</a:t>
            </a:r>
            <a:r>
              <a:rPr lang="en-US" sz="4400" smtClean="0"/>
              <a:t>----   </a:t>
            </a:r>
            <a:endParaRPr lang="en-US" sz="44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400" dirty="0" err="1" smtClean="0"/>
              <a:t>বক্রতলের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ক্ষেত্রফল</a:t>
            </a:r>
            <a:r>
              <a:rPr lang="en-US" sz="4400" dirty="0" smtClean="0"/>
              <a:t> </a:t>
            </a:r>
            <a:r>
              <a:rPr lang="en-US" sz="4400" dirty="0" err="1" smtClean="0"/>
              <a:t>বের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কর</a:t>
            </a:r>
            <a:r>
              <a:rPr lang="en-US" sz="4400" dirty="0" smtClean="0"/>
              <a:t>।</a:t>
            </a:r>
            <a:endParaRPr lang="en-US" sz="4400" dirty="0"/>
          </a:p>
          <a:p>
            <a:pPr marL="742950" indent="-742950">
              <a:buFont typeface="+mj-lt"/>
              <a:buAutoNum type="arabicPeriod"/>
            </a:pPr>
            <a:r>
              <a:rPr lang="bn-BD" sz="4400" dirty="0"/>
              <a:t>সমগ্রতলের ক্ষেত্রফল নির্ণয় কর। </a:t>
            </a:r>
            <a:endParaRPr lang="en-US" sz="4400" dirty="0" smtClean="0"/>
          </a:p>
          <a:p>
            <a:pPr marL="742950" indent="-742950">
              <a:buFont typeface="+mj-lt"/>
              <a:buAutoNum type="arabicPeriod"/>
            </a:pPr>
            <a:r>
              <a:rPr lang="bn-BD" sz="4400" dirty="0" smtClean="0"/>
              <a:t>আয়তন নির্ণয় কর। 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342900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6000" dirty="0" smtClean="0">
                <a:solidFill>
                  <a:srgbClr val="FFFF00"/>
                </a:solidFill>
              </a:rPr>
              <a:t>বাড়ীর কাজ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2286000"/>
            <a:ext cx="1328737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9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28194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8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endParaRPr lang="en-US" sz="8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905000"/>
            <a:ext cx="50800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3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lvl="0" indent="0" defTabSz="457200">
              <a:spcBef>
                <a:spcPts val="0"/>
              </a:spcBef>
              <a:buNone/>
            </a:pPr>
            <a:r>
              <a:rPr lang="bn-BD" sz="48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bn-BD" sz="48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৯ম ও ১০ম</a:t>
            </a:r>
            <a:endParaRPr lang="bn-BD" sz="48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bn-BD" sz="48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48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উচ্চতর গণিত(ঘন জ্যামিতি)</a:t>
            </a:r>
            <a:endParaRPr lang="bn-BD" sz="48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bn-BD" sz="48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48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১৩       </a:t>
            </a:r>
            <a:endParaRPr lang="bn-BD" sz="48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bn-BD" sz="48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sz="48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২৯-০৪-২০১৪ইং</a:t>
            </a:r>
            <a:endParaRPr lang="bn-BD" sz="48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bn-BD" sz="48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48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48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আইডি নং- ০৫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038600" cy="1143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bn-BD" sz="8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1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495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/>
              <a:t>শীর্ষ কোণ কোণটি?</a:t>
            </a:r>
          </a:p>
          <a:p>
            <a:r>
              <a:rPr lang="bn-BD" dirty="0">
                <a:solidFill>
                  <a:prstClr val="black"/>
                </a:solidFill>
              </a:rPr>
              <a:t>শীর্ষ </a:t>
            </a:r>
            <a:r>
              <a:rPr lang="bn-BD" dirty="0" smtClean="0">
                <a:solidFill>
                  <a:prstClr val="black"/>
                </a:solidFill>
              </a:rPr>
              <a:t>কোণ কী প্রতীক দারা প্রকাশ করা যায় ?</a:t>
            </a:r>
            <a:endParaRPr lang="bn-BD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666" y="274638"/>
            <a:ext cx="4327334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600" dirty="0" smtClean="0"/>
              <a:t>পূর্বজ্ঞান যাচাই </a:t>
            </a:r>
            <a:endParaRPr lang="en-US" sz="6600" dirty="0"/>
          </a:p>
        </p:txBody>
      </p:sp>
      <p:sp>
        <p:nvSpPr>
          <p:cNvPr id="5" name="Right Triangle 4"/>
          <p:cNvSpPr/>
          <p:nvPr/>
        </p:nvSpPr>
        <p:spPr>
          <a:xfrm>
            <a:off x="4343400" y="2944652"/>
            <a:ext cx="1219200" cy="17526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1730299" cy="230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Triangle 7"/>
          <p:cNvSpPr/>
          <p:nvPr/>
        </p:nvSpPr>
        <p:spPr>
          <a:xfrm>
            <a:off x="2743200" y="3135152"/>
            <a:ext cx="1066800" cy="1447800"/>
          </a:xfrm>
          <a:prstGeom prst="rt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90468" y="2765969"/>
            <a:ext cx="30546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56289" y="4494830"/>
            <a:ext cx="29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3756991" y="445300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00784" y="3636286"/>
            <a:ext cx="38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56289" y="3820952"/>
            <a:ext cx="148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148384" y="449483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590800" y="4853598"/>
                <a:ext cx="16008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853598"/>
                <a:ext cx="1600863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7391400" y="3001195"/>
            <a:ext cx="1405009" cy="140500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715000" y="3001195"/>
            <a:ext cx="1469704" cy="14697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743200" y="4453009"/>
            <a:ext cx="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19800" y="4679496"/>
                <a:ext cx="220980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solidFill>
                      <a:schemeClr val="tx2"/>
                    </a:solidFill>
                  </a:rPr>
                  <a:t>বৃত্ত ক্ষেত্রের ক্ষেত্রফল=</a:t>
                </a:r>
                <a14:m>
                  <m:oMath xmlns:m="http://schemas.openxmlformats.org/officeDocument/2006/math">
                    <m:r>
                      <a:rPr lang="bn-BD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bn-BD" b="1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679496"/>
                <a:ext cx="2209800" cy="375552"/>
              </a:xfrm>
              <a:prstGeom prst="rect">
                <a:avLst/>
              </a:prstGeom>
              <a:blipFill rotWithShape="1">
                <a:blip r:embed="rId5"/>
                <a:stretch>
                  <a:fillRect l="-2486" t="-4918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>
            <a:off x="4333461" y="3196378"/>
            <a:ext cx="174929" cy="63657"/>
          </a:xfrm>
          <a:custGeom>
            <a:avLst/>
            <a:gdLst>
              <a:gd name="connsiteX0" fmla="*/ 0 w 174929"/>
              <a:gd name="connsiteY0" fmla="*/ 63657 h 63657"/>
              <a:gd name="connsiteX1" fmla="*/ 103367 w 174929"/>
              <a:gd name="connsiteY1" fmla="*/ 55705 h 63657"/>
              <a:gd name="connsiteX2" fmla="*/ 151075 w 174929"/>
              <a:gd name="connsiteY2" fmla="*/ 23900 h 63657"/>
              <a:gd name="connsiteX3" fmla="*/ 174929 w 174929"/>
              <a:gd name="connsiteY3" fmla="*/ 46 h 6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929" h="63657">
                <a:moveTo>
                  <a:pt x="0" y="63657"/>
                </a:moveTo>
                <a:cubicBezTo>
                  <a:pt x="34456" y="61006"/>
                  <a:pt x="69947" y="64500"/>
                  <a:pt x="103367" y="55705"/>
                </a:cubicBezTo>
                <a:cubicBezTo>
                  <a:pt x="121850" y="50841"/>
                  <a:pt x="151075" y="23900"/>
                  <a:pt x="151075" y="23900"/>
                </a:cubicBezTo>
                <a:cubicBezTo>
                  <a:pt x="168447" y="-2160"/>
                  <a:pt x="157421" y="46"/>
                  <a:pt x="174929" y="4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2743200" y="3371353"/>
            <a:ext cx="182880" cy="47708"/>
          </a:xfrm>
          <a:custGeom>
            <a:avLst/>
            <a:gdLst>
              <a:gd name="connsiteX0" fmla="*/ 0 w 182880"/>
              <a:gd name="connsiteY0" fmla="*/ 47708 h 47708"/>
              <a:gd name="connsiteX1" fmla="*/ 151075 w 182880"/>
              <a:gd name="connsiteY1" fmla="*/ 23854 h 47708"/>
              <a:gd name="connsiteX2" fmla="*/ 182880 w 182880"/>
              <a:gd name="connsiteY2" fmla="*/ 0 h 4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" h="47708">
                <a:moveTo>
                  <a:pt x="0" y="47708"/>
                </a:moveTo>
                <a:cubicBezTo>
                  <a:pt x="120085" y="38471"/>
                  <a:pt x="70581" y="50685"/>
                  <a:pt x="151075" y="23854"/>
                </a:cubicBezTo>
                <a:cubicBezTo>
                  <a:pt x="180552" y="14028"/>
                  <a:pt x="171181" y="23400"/>
                  <a:pt x="18288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16" grpId="0"/>
      <p:bldP spid="18" grpId="0"/>
      <p:bldP spid="19" grpId="0"/>
      <p:bldP spid="20" grpId="0"/>
      <p:bldP spid="22" grpId="0"/>
      <p:bldP spid="24" grpId="0"/>
      <p:bldP spid="25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esk1"/>
          <p:cNvSpPr>
            <a:spLocks noEditPoints="1" noChangeArrowheads="1"/>
          </p:cNvSpPr>
          <p:nvPr/>
        </p:nvSpPr>
        <p:spPr bwMode="auto">
          <a:xfrm>
            <a:off x="457200" y="542925"/>
            <a:ext cx="1809750" cy="9048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Documents"/>
          <p:cNvSpPr>
            <a:spLocks noEditPoints="1" noChangeArrowheads="1"/>
          </p:cNvSpPr>
          <p:nvPr/>
        </p:nvSpPr>
        <p:spPr bwMode="auto">
          <a:xfrm>
            <a:off x="2609850" y="565520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desk2"/>
          <p:cNvSpPr>
            <a:spLocks noEditPoints="1" noChangeArrowheads="1"/>
          </p:cNvSpPr>
          <p:nvPr/>
        </p:nvSpPr>
        <p:spPr bwMode="auto">
          <a:xfrm>
            <a:off x="6400800" y="546883"/>
            <a:ext cx="1809750" cy="180975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0 h 21600"/>
              <a:gd name="T4" fmla="*/ 21600 w 21600"/>
              <a:gd name="T5" fmla="*/ 12800 h 21600"/>
              <a:gd name="T6" fmla="*/ 12800 w 21600"/>
              <a:gd name="T7" fmla="*/ 21600 h 21600"/>
              <a:gd name="T8" fmla="*/ 0 w 21600"/>
              <a:gd name="T9" fmla="*/ 21600 h 21600"/>
              <a:gd name="T10" fmla="*/ 0 w 21600"/>
              <a:gd name="T11" fmla="*/ 10800 h 21600"/>
              <a:gd name="T12" fmla="*/ 5400 w 21600"/>
              <a:gd name="T13" fmla="*/ 10800 h 21600"/>
              <a:gd name="T14" fmla="*/ 10800 w 21600"/>
              <a:gd name="T15" fmla="*/ 5400 h 21600"/>
              <a:gd name="T16" fmla="*/ 10800 w 21600"/>
              <a:gd name="T17" fmla="*/ 0 h 21600"/>
              <a:gd name="T18" fmla="*/ 1000 w 21600"/>
              <a:gd name="T19" fmla="*/ 11800 h 21600"/>
              <a:gd name="T20" fmla="*/ 20600 w 21600"/>
              <a:gd name="T21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21600" h="21600">
                <a:moveTo>
                  <a:pt x="10800" y="0"/>
                </a:moveTo>
                <a:lnTo>
                  <a:pt x="21600" y="0"/>
                </a:lnTo>
                <a:lnTo>
                  <a:pt x="21600" y="12800"/>
                </a:lnTo>
                <a:lnTo>
                  <a:pt x="12800" y="21600"/>
                </a:lnTo>
                <a:lnTo>
                  <a:pt x="0" y="21600"/>
                </a:lnTo>
                <a:lnTo>
                  <a:pt x="0" y="10800"/>
                </a:lnTo>
                <a:lnTo>
                  <a:pt x="5400" y="10800"/>
                </a:lnTo>
                <a:lnTo>
                  <a:pt x="1080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PubTriangle"/>
          <p:cNvSpPr>
            <a:spLocks noEditPoints="1" noChangeArrowheads="1"/>
          </p:cNvSpPr>
          <p:nvPr/>
        </p:nvSpPr>
        <p:spPr bwMode="auto">
          <a:xfrm rot="8357690">
            <a:off x="4337526" y="756125"/>
            <a:ext cx="1828800" cy="1828800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637" y="4729162"/>
            <a:ext cx="2886075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5" y="4676244"/>
            <a:ext cx="1143000" cy="1162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37" y="4704290"/>
            <a:ext cx="995363" cy="11059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2199982"/>
            <a:ext cx="2095793" cy="2095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656925"/>
            <a:ext cx="1857375" cy="1857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4571998"/>
            <a:ext cx="1447801" cy="14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4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err="1" smtClean="0">
                <a:hlinkClick r:id="rId2"/>
              </a:rPr>
              <a:t>ভিডিওঃ</a:t>
            </a:r>
            <a:r>
              <a:rPr lang="en-US" sz="4000" dirty="0" smtClean="0">
                <a:hlinkClick r:id="rId2"/>
              </a:rPr>
              <a:t> </a:t>
            </a:r>
          </a:p>
          <a:p>
            <a:endParaRPr lang="en-US" sz="4000" dirty="0">
              <a:hlinkClick r:id="rId2"/>
            </a:endParaRPr>
          </a:p>
          <a:p>
            <a:pPr marL="109728" indent="0">
              <a:buNone/>
            </a:pPr>
            <a:r>
              <a:rPr lang="en-US" sz="4000" dirty="0" smtClean="0">
                <a:hlinkClick r:id="rId2"/>
              </a:rPr>
              <a:t>www.youtube.com</a:t>
            </a:r>
            <a:r>
              <a:rPr lang="en-US" sz="4000" dirty="0" smtClean="0"/>
              <a:t> </a:t>
            </a:r>
            <a:endParaRPr lang="en-US" sz="4000" dirty="0"/>
          </a:p>
          <a:p>
            <a:r>
              <a:rPr lang="en-US" sz="4000" dirty="0" err="1"/>
              <a:t>Youtube</a:t>
            </a:r>
            <a:r>
              <a:rPr lang="en-US" sz="4000" dirty="0"/>
              <a:t>: right circular cone </a:t>
            </a:r>
            <a:r>
              <a:rPr lang="en-US" sz="4000" dirty="0" err="1"/>
              <a:t>লিখতে</a:t>
            </a:r>
            <a:r>
              <a:rPr lang="en-US" sz="4000" dirty="0"/>
              <a:t> </a:t>
            </a:r>
            <a:r>
              <a:rPr lang="en-US" sz="4000" dirty="0" err="1"/>
              <a:t>হবে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37338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b="1" dirty="0" smtClean="0">
                <a:solidFill>
                  <a:srgbClr val="002060"/>
                </a:solidFill>
              </a:rPr>
              <a:t>পাঠ ঘোষনা</a:t>
            </a:r>
            <a:endParaRPr lang="en-US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3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09728" indent="0">
              <a:buNone/>
            </a:pPr>
            <a:endParaRPr lang="bn-BD" dirty="0" smtClean="0"/>
          </a:p>
          <a:p>
            <a:r>
              <a:rPr lang="bn-BD" sz="7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সমবৃত্তভূমিক কোনক </a:t>
            </a:r>
            <a:endParaRPr lang="en-US" sz="72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4448175" cy="1143000"/>
          </a:xfr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bn-BD" sz="6600" b="1" dirty="0" smtClean="0">
                <a:solidFill>
                  <a:srgbClr val="002060"/>
                </a:solidFill>
              </a:rPr>
              <a:t>আজকের পাঠ</a:t>
            </a:r>
            <a:endParaRPr lang="en-US" sz="66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338512"/>
            <a:ext cx="1428750" cy="1571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414710"/>
            <a:ext cx="1504952" cy="15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0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52596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bn-BD" sz="4400" b="1" dirty="0" smtClean="0">
                <a:solidFill>
                  <a:schemeClr val="bg2">
                    <a:lumMod val="10000"/>
                  </a:schemeClr>
                </a:solidFill>
              </a:rPr>
              <a:t>সমবৃত্তভূমিক কোনক এর সংজ্ঞা বলতে পারবে।</a:t>
            </a:r>
          </a:p>
          <a:p>
            <a:r>
              <a:rPr lang="bn-BD" sz="4200" b="1" dirty="0" smtClean="0">
                <a:solidFill>
                  <a:schemeClr val="bg2">
                    <a:lumMod val="10000"/>
                  </a:schemeClr>
                </a:solidFill>
              </a:rPr>
              <a:t>হেলান উন্নতি </a:t>
            </a:r>
            <a:r>
              <a:rPr lang="en-US" sz="4200" b="1" i="1" dirty="0" smtClean="0">
                <a:solidFill>
                  <a:schemeClr val="bg2">
                    <a:lumMod val="10000"/>
                  </a:schemeClr>
                </a:solidFill>
              </a:rPr>
              <a:t>l </a:t>
            </a:r>
            <a:r>
              <a:rPr lang="bn-BD" sz="4200" b="1" dirty="0" smtClean="0">
                <a:solidFill>
                  <a:schemeClr val="bg2">
                    <a:lumMod val="10000"/>
                  </a:schemeClr>
                </a:solidFill>
              </a:rPr>
              <a:t>এর মান বের করতে পারবে।</a:t>
            </a:r>
          </a:p>
          <a:p>
            <a:r>
              <a:rPr lang="bn-BD" sz="4000" b="1" dirty="0">
                <a:solidFill>
                  <a:schemeClr val="bg2">
                    <a:lumMod val="10000"/>
                  </a:schemeClr>
                </a:solidFill>
              </a:rPr>
              <a:t>সমবৃত্তভূমিক </a:t>
            </a:r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</a:rPr>
              <a:t>কোনকের বক্রতলের ক্ষেত্রফলের সূত্র লিখতে পারবে।</a:t>
            </a:r>
          </a:p>
          <a:p>
            <a:pPr lvl="0"/>
            <a:r>
              <a:rPr lang="bn-BD" sz="4000" b="1" dirty="0">
                <a:solidFill>
                  <a:schemeClr val="bg2">
                    <a:lumMod val="10000"/>
                  </a:schemeClr>
                </a:solidFill>
              </a:rPr>
              <a:t>সমবৃত্তভূমিক </a:t>
            </a:r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</a:rPr>
              <a:t>কোনকের সমগ্রতলের ক্ষেত্রফলের সূত্র বর্ণনা করতে পারবে</a:t>
            </a:r>
            <a:r>
              <a:rPr lang="bn-BD" sz="4000" b="1" dirty="0">
                <a:solidFill>
                  <a:schemeClr val="bg2">
                    <a:lumMod val="10000"/>
                  </a:schemeClr>
                </a:solidFill>
              </a:rPr>
              <a:t>।</a:t>
            </a:r>
          </a:p>
          <a:p>
            <a:pPr lvl="0"/>
            <a:r>
              <a:rPr lang="bn-BD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bn-BD" sz="4300" b="1" dirty="0">
                <a:solidFill>
                  <a:schemeClr val="bg2">
                    <a:lumMod val="10000"/>
                  </a:schemeClr>
                </a:solidFill>
              </a:rPr>
              <a:t>সমবৃত্তভূমিক </a:t>
            </a:r>
            <a:r>
              <a:rPr lang="bn-BD" sz="4300" b="1" dirty="0" smtClean="0">
                <a:solidFill>
                  <a:schemeClr val="bg2">
                    <a:lumMod val="10000"/>
                  </a:schemeClr>
                </a:solidFill>
              </a:rPr>
              <a:t>কোনকের </a:t>
            </a:r>
            <a:r>
              <a:rPr lang="bn-BD" sz="4300" b="1" dirty="0">
                <a:solidFill>
                  <a:schemeClr val="bg2">
                    <a:lumMod val="10000"/>
                  </a:schemeClr>
                </a:solidFill>
              </a:rPr>
              <a:t>বক্রতলের </a:t>
            </a:r>
            <a:r>
              <a:rPr lang="bn-BD" sz="4300" b="1" dirty="0" smtClean="0">
                <a:solidFill>
                  <a:schemeClr val="bg2">
                    <a:lumMod val="10000"/>
                  </a:schemeClr>
                </a:solidFill>
              </a:rPr>
              <a:t> আয়তনের </a:t>
            </a:r>
            <a:r>
              <a:rPr lang="bn-BD" sz="4300" b="1" dirty="0">
                <a:solidFill>
                  <a:schemeClr val="bg2">
                    <a:lumMod val="10000"/>
                  </a:schemeClr>
                </a:solidFill>
              </a:rPr>
              <a:t>সূত্র </a:t>
            </a:r>
            <a:r>
              <a:rPr lang="bn-BD" sz="4300" b="1" dirty="0" smtClean="0">
                <a:solidFill>
                  <a:schemeClr val="bg2">
                    <a:lumMod val="10000"/>
                  </a:schemeClr>
                </a:solidFill>
              </a:rPr>
              <a:t>ব্যা</a:t>
            </a:r>
            <a:r>
              <a:rPr lang="en-US" sz="4300" b="1" smtClean="0">
                <a:solidFill>
                  <a:schemeClr val="bg2">
                    <a:lumMod val="10000"/>
                  </a:schemeClr>
                </a:solidFill>
              </a:rPr>
              <a:t>খ্যা</a:t>
            </a:r>
            <a:r>
              <a:rPr lang="bn-BD" sz="4300" b="1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bn-BD" sz="4300" b="1" dirty="0" smtClean="0">
                <a:solidFill>
                  <a:schemeClr val="bg2">
                    <a:lumMod val="10000"/>
                  </a:schemeClr>
                </a:solidFill>
              </a:rPr>
              <a:t>করতে </a:t>
            </a:r>
            <a:r>
              <a:rPr lang="bn-BD" sz="4300" b="1" dirty="0">
                <a:solidFill>
                  <a:schemeClr val="bg2">
                    <a:lumMod val="10000"/>
                  </a:schemeClr>
                </a:solidFill>
              </a:rPr>
              <a:t>পারবে</a:t>
            </a:r>
            <a:r>
              <a:rPr lang="bn-BD" sz="4300" b="1" dirty="0" smtClean="0">
                <a:solidFill>
                  <a:schemeClr val="bg2">
                    <a:lumMod val="10000"/>
                  </a:schemeClr>
                </a:solidFill>
              </a:rPr>
              <a:t>।</a:t>
            </a:r>
            <a:r>
              <a:rPr lang="bn-BD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bn-BD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4038600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000" b="1" dirty="0" smtClean="0"/>
              <a:t>শিখন ফলঃ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20450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000" dirty="0" smtClean="0"/>
              <a:t>বই, চক, ডাষ্টার</a:t>
            </a:r>
          </a:p>
          <a:p>
            <a:r>
              <a:rPr lang="bn-BD" sz="6000" dirty="0" smtClean="0"/>
              <a:t>আর্ট পেপার</a:t>
            </a:r>
          </a:p>
          <a:p>
            <a:r>
              <a:rPr lang="bn-BD" sz="6000" dirty="0" smtClean="0"/>
              <a:t>কাঁচি, সুতা</a:t>
            </a:r>
          </a:p>
          <a:p>
            <a:r>
              <a:rPr lang="bn-BD" sz="6000" dirty="0" smtClean="0"/>
              <a:t>কোণকের মডেল, ইত্যাদি।</a:t>
            </a:r>
            <a:endParaRPr lang="en-US" sz="6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32004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</a:rPr>
              <a:t>উপকরণঃ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5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imal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815</TotalTime>
  <Words>354</Words>
  <Application>Microsoft Office PowerPoint</Application>
  <PresentationFormat>On-screen Show (4:3)</PresentationFormat>
  <Paragraphs>80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PowerPoint Presentation</vt:lpstr>
      <vt:lpstr> পরিচিতি </vt:lpstr>
      <vt:lpstr>পাঠ পরিচিতি</vt:lpstr>
      <vt:lpstr>পূর্বজ্ঞান যাচাই </vt:lpstr>
      <vt:lpstr>PowerPoint Presentation</vt:lpstr>
      <vt:lpstr>পাঠ ঘোষনা</vt:lpstr>
      <vt:lpstr>আজকের পাঠ</vt:lpstr>
      <vt:lpstr>শিখন ফলঃ</vt:lpstr>
      <vt:lpstr>উপকরণঃ</vt:lpstr>
      <vt:lpstr>PowerPoint Presentation</vt:lpstr>
      <vt:lpstr>PowerPoint Presentation</vt:lpstr>
      <vt:lpstr>দলীয় কাজ</vt:lpstr>
      <vt:lpstr>PowerPoint Presentation</vt:lpstr>
      <vt:lpstr>PowerPoint Presentation</vt:lpstr>
      <vt:lpstr>সংজ্ঞা</vt:lpstr>
      <vt:lpstr>PowerPoint Presentation</vt:lpstr>
      <vt:lpstr> সমবৃত্তভূমিক কোনকের সমগ্রতলের ক্ষেত্রফলের সূত্র =বক্রতলের ক্ষেত্রফল + ভূমিতলের ক্ষেত্রফল=πrl+πr^2=πr(r+l) বর্গ একক। </vt:lpstr>
      <vt:lpstr>  </vt:lpstr>
      <vt:lpstr>মূল্যায়ন</vt:lpstr>
      <vt:lpstr>বাড়ীর কাজ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ismail - [2010]</cp:lastModifiedBy>
  <cp:revision>120</cp:revision>
  <dcterms:created xsi:type="dcterms:W3CDTF">2006-08-16T00:00:00Z</dcterms:created>
  <dcterms:modified xsi:type="dcterms:W3CDTF">2014-05-05T08:43:27Z</dcterms:modified>
</cp:coreProperties>
</file>